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91" r:id="rId9"/>
    <p:sldId id="264" r:id="rId10"/>
    <p:sldId id="265" r:id="rId11"/>
    <p:sldId id="292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7" r:id="rId20"/>
    <p:sldId id="273" r:id="rId21"/>
    <p:sldId id="274" r:id="rId22"/>
    <p:sldId id="275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687" autoAdjust="0"/>
  </p:normalViewPr>
  <p:slideViewPr>
    <p:cSldViewPr snapToGrid="0" snapToObjects="1">
      <p:cViewPr varScale="1">
        <p:scale>
          <a:sx n="103" d="100"/>
          <a:sy n="103" d="100"/>
        </p:scale>
        <p:origin x="-4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heme" Target="theme/theme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72456-BA01-DD47-A876-4B414233740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F24C3-3FEE-784C-B212-35C2E7A3F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oleObject" Target="Document2!OLE_LINK1" TargetMode="Externa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0517"/>
            <a:ext cx="7772400" cy="1979933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Marker Felt Thin"/>
              </a:rPr>
              <a:t>USAGE AND MECHANICS:  PUNCTUATION REVIEW</a:t>
            </a:r>
            <a:endParaRPr lang="en-US" dirty="0">
              <a:solidFill>
                <a:schemeClr val="bg1"/>
              </a:solidFill>
              <a:latin typeface="Marker Felt Thi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ACT PREP CLASS</a:t>
            </a:r>
            <a:endParaRPr lang="en-US" dirty="0">
              <a:solidFill>
                <a:schemeClr val="bg1"/>
              </a:solidFill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 big furry dog barked at me.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The icy snowy street was hard to drive on.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 big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furry dog barked at me.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The icy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snowy street was hard to drive 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WITH INTRODUCTIONS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A comma should follow any phrase or word that introduces a sentence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EXAMPLE:  In this course, students learn how to master the ACT.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Eventually Justin </a:t>
            </a:r>
            <a:r>
              <a:rPr lang="en-US" dirty="0" err="1" smtClean="0">
                <a:latin typeface="Marker Felt"/>
                <a:cs typeface="Marker Felt"/>
              </a:rPr>
              <a:t>Bieber’s</a:t>
            </a:r>
            <a:r>
              <a:rPr lang="en-US" dirty="0" smtClean="0">
                <a:latin typeface="Marker Felt"/>
                <a:cs typeface="Marker Felt"/>
              </a:rPr>
              <a:t> movie will come out.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59157"/>
          </a:xfrm>
        </p:spPr>
        <p:txBody>
          <a:bodyPr/>
          <a:lstStyle/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Eventually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Justin </a:t>
            </a:r>
            <a:r>
              <a:rPr lang="en-US" dirty="0" err="1" smtClean="0">
                <a:latin typeface="Marker Felt"/>
                <a:cs typeface="Marker Felt"/>
              </a:rPr>
              <a:t>Bieber’s</a:t>
            </a:r>
            <a:r>
              <a:rPr lang="en-US" dirty="0" smtClean="0">
                <a:latin typeface="Marker Felt"/>
                <a:cs typeface="Marker Felt"/>
              </a:rPr>
              <a:t> movie will come out.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 smtClean="0">
              <a:latin typeface="Marker Felt"/>
              <a:cs typeface="Marker Felt"/>
            </a:endParaRPr>
          </a:p>
          <a:p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WITH PHRASES!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need to surround non-essential phrases</a:t>
            </a:r>
          </a:p>
          <a:p>
            <a:r>
              <a:rPr lang="en-US" dirty="0" smtClean="0">
                <a:latin typeface="Marker Felt"/>
                <a:cs typeface="Marker Felt"/>
              </a:rPr>
              <a:t>Non-essential phrases is additional information that is not necessary to understand the sentence</a:t>
            </a:r>
          </a:p>
          <a:p>
            <a:r>
              <a:rPr lang="en-US" dirty="0" smtClean="0">
                <a:latin typeface="Marker Felt"/>
                <a:cs typeface="Marker Felt"/>
              </a:rPr>
              <a:t>EXAMPLE:  Kim </a:t>
            </a:r>
            <a:r>
              <a:rPr lang="en-US" dirty="0" err="1" smtClean="0">
                <a:latin typeface="Marker Felt"/>
                <a:cs typeface="Marker Felt"/>
              </a:rPr>
              <a:t>Kardashian</a:t>
            </a:r>
            <a:r>
              <a:rPr lang="en-US" dirty="0" smtClean="0">
                <a:latin typeface="Marker Felt"/>
                <a:cs typeface="Marker Felt"/>
              </a:rPr>
              <a:t>, who is on T.V., was in the magazine.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WITH PHRASES!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need to surround non-essential phrases</a:t>
            </a:r>
          </a:p>
          <a:p>
            <a:r>
              <a:rPr lang="en-US" dirty="0" smtClean="0">
                <a:latin typeface="Marker Felt"/>
                <a:cs typeface="Marker Felt"/>
              </a:rPr>
              <a:t>Non-essential phrases is additional information that is not necessary to understand the sentence</a:t>
            </a:r>
          </a:p>
          <a:p>
            <a:r>
              <a:rPr lang="en-US" dirty="0" smtClean="0">
                <a:latin typeface="Marker Felt"/>
                <a:cs typeface="Marker Felt"/>
              </a:rPr>
              <a:t>EXAMPLE:  Kim </a:t>
            </a:r>
            <a:r>
              <a:rPr lang="en-US" dirty="0" err="1" smtClean="0">
                <a:latin typeface="Marker Felt"/>
                <a:cs typeface="Marker Felt"/>
              </a:rPr>
              <a:t>Kardashian</a:t>
            </a:r>
            <a:r>
              <a:rPr lang="en-US" dirty="0" smtClean="0">
                <a:latin typeface="Marker Felt"/>
                <a:cs typeface="Marker Felt"/>
              </a:rPr>
              <a:t>,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who is on T.V.</a:t>
            </a:r>
            <a:r>
              <a:rPr lang="en-US" dirty="0" smtClean="0">
                <a:latin typeface="Marker Felt"/>
                <a:cs typeface="Marker Felt"/>
              </a:rPr>
              <a:t>, was in the magazine.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TYPES OF CLAUSES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INDEPENDENT CLAUSE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Complete thought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Subject and a verb</a:t>
            </a:r>
          </a:p>
          <a:p>
            <a:r>
              <a:rPr lang="en-US" dirty="0" smtClean="0">
                <a:latin typeface="Marker Felt"/>
                <a:cs typeface="Marker Felt"/>
              </a:rPr>
              <a:t>DEPENDEND CLAUSE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Incomplete thought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Has a subject and a verb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WITH CLAUSES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D, I:  Dependent clause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Independent clause.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Since the dog at his homework, Joe failed the assignment.</a:t>
            </a:r>
          </a:p>
          <a:p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I D:  Independent clause dependent clause.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NO COMMA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Joe failed the assignment because the dog ate his homework.</a:t>
            </a:r>
          </a:p>
          <a:p>
            <a:pPr lvl="2"/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686119" y="598569"/>
          <a:ext cx="7824680" cy="5475731"/>
        </p:xfrm>
        <a:graphic>
          <a:graphicData uri="http://schemas.openxmlformats.org/presentationml/2006/ole">
            <p:oleObj spid="_x0000_s33794" name="Document" r:id="rId3" imgW="9321800" imgH="66040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arker Felt Thin"/>
              </a:rPr>
              <a:t>What Is Usage/Mechanics?</a:t>
            </a:r>
            <a:endParaRPr lang="en-US" dirty="0">
              <a:solidFill>
                <a:schemeClr val="bg1"/>
              </a:solidFill>
              <a:latin typeface="Marker Felt Thi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These questions test your ability to construct functional sentences using rules of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Punctuation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Grammar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Sentence structure</a:t>
            </a:r>
            <a:endParaRPr lang="en-US" dirty="0">
              <a:solidFill>
                <a:schemeClr val="bg1"/>
              </a:solidFill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After the Chicago Cubs win the world series I am going to cry tears of joy.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Timmy ate the entire cake because he was hungry.</a:t>
            </a:r>
          </a:p>
          <a:p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After the Chicago Cubs win the world series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I am going to cry tears of joy.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Timmy ate the entire cake because he was hungry. 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No comma needed</a:t>
            </a:r>
            <a:endParaRPr lang="en-US" dirty="0" smtClean="0">
              <a:latin typeface="Marker Felt"/>
              <a:cs typeface="Marker Felt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Practice Makes Perfect!</a:t>
            </a:r>
            <a:endParaRPr lang="en-US" dirty="0">
              <a:solidFill>
                <a:schemeClr val="bg1"/>
              </a:solidFill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Marker Felt"/>
                <a:cs typeface="Marker Felt"/>
              </a:rPr>
              <a:t>TURN TO PAGE 46 SAMPLE PASSAGE III, FIND THE COMMA QUESTIONS AND USE THE COMMA RULES TO CHOOSE THE CORRECT ANSWER!</a:t>
            </a:r>
            <a:endParaRPr lang="en-US" sz="4400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 COLONS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SEMICOLONS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Replace a period with two independent clauses that are CLOSELY RELATED</a:t>
            </a:r>
          </a:p>
          <a:p>
            <a:pPr lvl="1"/>
            <a:endParaRPr lang="en-US" dirty="0" smtClean="0">
              <a:latin typeface="Marker Felt"/>
              <a:cs typeface="Marker Felt"/>
            </a:endParaRP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High school students don’t like going to school to read Shakespeare.  High school students go to school to be with their friends.</a:t>
            </a:r>
          </a:p>
          <a:p>
            <a:pPr lvl="1"/>
            <a:endParaRPr lang="en-US" dirty="0" smtClean="0">
              <a:latin typeface="Marker Felt"/>
              <a:cs typeface="Marker Felt"/>
            </a:endParaRPr>
          </a:p>
          <a:p>
            <a:pPr>
              <a:buNone/>
            </a:pP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 COLONS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SEMICOLONS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Replace a period with two independent clauses that are CLOSELY RELATED</a:t>
            </a:r>
          </a:p>
          <a:p>
            <a:pPr lvl="1"/>
            <a:endParaRPr lang="en-US" dirty="0" smtClean="0">
              <a:latin typeface="Marker Felt"/>
              <a:cs typeface="Marker Felt"/>
            </a:endParaRP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High school students don’t like going to school to read Shakespeare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;</a:t>
            </a:r>
            <a:r>
              <a:rPr lang="en-US" dirty="0" smtClean="0">
                <a:latin typeface="Marker Felt"/>
                <a:cs typeface="Marker Felt"/>
              </a:rPr>
              <a:t> they go to school to be with their friends.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 COLONS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COLONS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Used to introduce a list</a:t>
            </a:r>
          </a:p>
          <a:p>
            <a:pPr lvl="1"/>
            <a:endParaRPr lang="en-US" dirty="0" smtClean="0">
              <a:latin typeface="Marker Felt"/>
              <a:cs typeface="Marker Felt"/>
            </a:endParaRP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</a:t>
            </a:r>
            <a:r>
              <a:rPr lang="en-US" dirty="0" err="1" smtClean="0">
                <a:latin typeface="Marker Felt"/>
                <a:cs typeface="Marker Felt"/>
              </a:rPr>
              <a:t>Snooki</a:t>
            </a:r>
            <a:r>
              <a:rPr lang="en-US" dirty="0" smtClean="0">
                <a:latin typeface="Marker Felt"/>
                <a:cs typeface="Marker Felt"/>
              </a:rPr>
              <a:t> and J-Wow packed their bags for the beach:  sunscreen, a towel, and sunglasses.</a:t>
            </a:r>
          </a:p>
          <a:p>
            <a:pPr lvl="1"/>
            <a:endParaRPr lang="en-US" dirty="0" smtClean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PRACTICE MAKES PERFECT!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4700" dirty="0" smtClean="0">
                <a:latin typeface="Marker Felt"/>
                <a:cs typeface="Marker Felt"/>
              </a:rPr>
              <a:t>TURN TO PAGE 43, QUESTION NUMBER 14 AND INDENTIFY WITH ANSWER CHOICE(S) HAVE COLON OR SEMICOLON ERRORS!</a:t>
            </a:r>
            <a:endParaRPr lang="en-US" sz="4700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APOSTROPHES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TWO OPTIONS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Show possession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Replace letters when abbreviating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EXAMPLE:  Jerry’s students’ test scores won’t improve unless they study.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APOSTROPHES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3559"/>
          </a:xfrm>
        </p:spPr>
        <p:txBody>
          <a:bodyPr>
            <a:sp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TWO OPTIONS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Show possession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Replace letters when abbreviating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EXAMPLE: 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Jerry’s</a:t>
            </a:r>
            <a:r>
              <a:rPr lang="en-US" dirty="0" smtClean="0">
                <a:latin typeface="Marker Felt"/>
                <a:cs typeface="Marker Felt"/>
              </a:rPr>
              <a:t> </a:t>
            </a:r>
            <a:r>
              <a:rPr lang="en-US" dirty="0" smtClean="0">
                <a:solidFill>
                  <a:srgbClr val="FF6600"/>
                </a:solidFill>
                <a:latin typeface="Marker Felt"/>
                <a:cs typeface="Marker Felt"/>
              </a:rPr>
              <a:t>students’</a:t>
            </a:r>
            <a:r>
              <a:rPr lang="en-US" dirty="0" smtClean="0">
                <a:latin typeface="Marker Felt"/>
                <a:cs typeface="Marker Felt"/>
              </a:rPr>
              <a:t> test scores</a:t>
            </a:r>
          </a:p>
          <a:p>
            <a:pPr>
              <a:buNone/>
            </a:pPr>
            <a:r>
              <a:rPr lang="en-US" dirty="0" smtClean="0">
                <a:latin typeface="Marker Felt"/>
                <a:cs typeface="Marker Felt"/>
              </a:rPr>
              <a:t>  					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Possessive  </a:t>
            </a:r>
            <a:r>
              <a:rPr lang="en-US" dirty="0" smtClean="0">
                <a:solidFill>
                  <a:srgbClr val="FF6600"/>
                </a:solidFill>
                <a:latin typeface="Marker Felt"/>
                <a:cs typeface="Marker Felt"/>
              </a:rPr>
              <a:t>possessive</a:t>
            </a:r>
            <a:endParaRPr lang="en-US" dirty="0" smtClean="0">
              <a:latin typeface="Marker Felt"/>
              <a:cs typeface="Marker Felt"/>
            </a:endParaRPr>
          </a:p>
          <a:p>
            <a:pPr>
              <a:buNone/>
            </a:pPr>
            <a:r>
              <a:rPr lang="en-US" dirty="0" smtClean="0">
                <a:latin typeface="Marker Felt"/>
                <a:cs typeface="Marker Felt"/>
              </a:rPr>
              <a:t>    </a:t>
            </a:r>
            <a:r>
              <a:rPr lang="en-US" dirty="0" smtClean="0">
                <a:solidFill>
                  <a:srgbClr val="3366FF"/>
                </a:solidFill>
                <a:latin typeface="Marker Felt"/>
                <a:cs typeface="Marker Felt"/>
              </a:rPr>
              <a:t>won’t</a:t>
            </a:r>
            <a:r>
              <a:rPr lang="en-US" dirty="0" smtClean="0">
                <a:latin typeface="Marker Felt"/>
                <a:cs typeface="Marker Felt"/>
              </a:rPr>
              <a:t> improve unless they study.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3366FF"/>
                </a:solidFill>
                <a:latin typeface="Marker Felt"/>
                <a:cs typeface="Marker Felt"/>
              </a:rPr>
              <a:t>Abbreviation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IT’S VS. ITS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It’s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Abbreviation for it is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It’s extremely cold out.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TIP:  If you can plug in it is and the sentence makes sense, then you have the correct form!</a:t>
            </a:r>
          </a:p>
          <a:p>
            <a:r>
              <a:rPr lang="en-US" dirty="0" smtClean="0">
                <a:latin typeface="Marker Felt"/>
                <a:cs typeface="Marker Felt"/>
              </a:rPr>
              <a:t>Its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Possessive form of it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 The dog showed its teeth.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arker Felt Thin"/>
              </a:rPr>
              <a:t>HELPFUL HINT!</a:t>
            </a:r>
            <a:endParaRPr lang="en-US" dirty="0">
              <a:solidFill>
                <a:schemeClr val="bg1"/>
              </a:solidFill>
              <a:latin typeface="Marker Felt Thi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Marker Felt"/>
                <a:cs typeface="Marker Felt"/>
              </a:rPr>
              <a:t>OVER HALF OF THE PROBLEMS ON THE ACT ARE USAGE/MECHANICS QUESTIONS…SO EVERY RULE YOU LEARN WILL HELP YOU SOLVE MORE QUESTIONS AND ULTIMATELY INCREASE YOUR SCORE!!</a:t>
            </a:r>
            <a:endParaRPr lang="en-US" dirty="0">
              <a:solidFill>
                <a:schemeClr val="bg1"/>
              </a:solidFill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FILL IT IN!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________ on _________ way.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I found ________ taste to be delicious; ________ really good!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FILL IT 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It’s</a:t>
            </a:r>
            <a:r>
              <a:rPr lang="en-US" dirty="0" smtClean="0">
                <a:latin typeface="Marker Felt"/>
                <a:cs typeface="Marker Felt"/>
              </a:rPr>
              <a:t> on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its</a:t>
            </a:r>
            <a:r>
              <a:rPr lang="en-US" dirty="0" smtClean="0">
                <a:latin typeface="Marker Felt"/>
                <a:cs typeface="Marker Felt"/>
              </a:rPr>
              <a:t> way.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I found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its</a:t>
            </a:r>
            <a:r>
              <a:rPr lang="en-US" dirty="0" smtClean="0">
                <a:latin typeface="Marker Felt"/>
                <a:cs typeface="Marker Felt"/>
              </a:rPr>
              <a:t> taste to be delicious;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it’s</a:t>
            </a:r>
            <a:r>
              <a:rPr lang="en-US" dirty="0" smtClean="0">
                <a:latin typeface="Marker Felt"/>
                <a:cs typeface="Marker Felt"/>
              </a:rPr>
              <a:t> really good!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THEY’RE VS. THEIR VS. THERE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THEY’RE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Abbreviation for they are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 They’re about go shopping.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TIP:  If you can replace it with they are, it is correct!</a:t>
            </a:r>
          </a:p>
          <a:p>
            <a:r>
              <a:rPr lang="en-US" dirty="0" smtClean="0">
                <a:latin typeface="Marker Felt"/>
                <a:cs typeface="Marker Felt"/>
              </a:rPr>
              <a:t>THEIR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Possessive form of they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 It is their book.</a:t>
            </a:r>
          </a:p>
          <a:p>
            <a:pPr lvl="1">
              <a:buNone/>
            </a:pP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THEY’RE VS. THEIR VS.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THERE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Indicates location 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EXAMPLE:  I threw the ball over there.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FILL IT IN!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_________ standing over _______ next to ________ house.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_________ going to _______ school which is located over _______.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FILL IT 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They’re </a:t>
            </a:r>
            <a:r>
              <a:rPr lang="en-US" dirty="0" smtClean="0">
                <a:latin typeface="Marker Felt"/>
                <a:cs typeface="Marker Felt"/>
              </a:rPr>
              <a:t>standing over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there</a:t>
            </a:r>
            <a:r>
              <a:rPr lang="en-US" dirty="0" smtClean="0">
                <a:latin typeface="Marker Felt"/>
                <a:cs typeface="Marker Felt"/>
              </a:rPr>
              <a:t> next to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their</a:t>
            </a:r>
            <a:r>
              <a:rPr lang="en-US" dirty="0" smtClean="0">
                <a:latin typeface="Marker Felt"/>
                <a:cs typeface="Marker Felt"/>
              </a:rPr>
              <a:t> house.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They’re</a:t>
            </a:r>
            <a:r>
              <a:rPr lang="en-US" dirty="0" smtClean="0">
                <a:latin typeface="Marker Felt"/>
                <a:cs typeface="Marker Felt"/>
              </a:rPr>
              <a:t> going to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their</a:t>
            </a:r>
            <a:r>
              <a:rPr lang="en-US" dirty="0" smtClean="0">
                <a:latin typeface="Marker Felt"/>
                <a:cs typeface="Marker Felt"/>
              </a:rPr>
              <a:t> school which is located over 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there</a:t>
            </a:r>
            <a:r>
              <a:rPr lang="en-US" dirty="0" smtClean="0">
                <a:latin typeface="Marker Felt"/>
                <a:cs typeface="Marker Felt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Parentheses and Dashes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Parentheses ( ) and dashes – are used to signal a change in thought or to provide non-essential information</a:t>
            </a:r>
          </a:p>
          <a:p>
            <a:pPr lvl="1"/>
            <a:r>
              <a:rPr lang="en-US" dirty="0" err="1" smtClean="0">
                <a:latin typeface="Marker Felt"/>
                <a:cs typeface="Marker Felt"/>
              </a:rPr>
              <a:t>Snooki</a:t>
            </a:r>
            <a:r>
              <a:rPr lang="en-US" dirty="0" smtClean="0">
                <a:latin typeface="Marker Felt"/>
                <a:cs typeface="Marker Felt"/>
              </a:rPr>
              <a:t> told </a:t>
            </a:r>
            <a:r>
              <a:rPr lang="en-US" dirty="0" err="1" smtClean="0">
                <a:latin typeface="Marker Felt"/>
                <a:cs typeface="Marker Felt"/>
              </a:rPr>
              <a:t>Sammi</a:t>
            </a:r>
            <a:r>
              <a:rPr lang="en-US" dirty="0" smtClean="0">
                <a:latin typeface="Marker Felt"/>
                <a:cs typeface="Marker Felt"/>
              </a:rPr>
              <a:t> (even though she already knew) that she was sorry.</a:t>
            </a:r>
          </a:p>
          <a:p>
            <a:pPr lvl="1"/>
            <a:r>
              <a:rPr lang="en-US" dirty="0" err="1" smtClean="0">
                <a:latin typeface="Marker Felt"/>
                <a:cs typeface="Marker Felt"/>
              </a:rPr>
              <a:t>Snooki</a:t>
            </a:r>
            <a:r>
              <a:rPr lang="en-US" dirty="0" smtClean="0">
                <a:latin typeface="Marker Felt"/>
                <a:cs typeface="Marker Felt"/>
              </a:rPr>
              <a:t> told </a:t>
            </a:r>
            <a:r>
              <a:rPr lang="en-US" dirty="0" err="1" smtClean="0">
                <a:latin typeface="Marker Felt"/>
                <a:cs typeface="Marker Felt"/>
              </a:rPr>
              <a:t>Sammi</a:t>
            </a:r>
            <a:r>
              <a:rPr lang="en-US" dirty="0" smtClean="0">
                <a:latin typeface="Marker Felt"/>
                <a:cs typeface="Marker Felt"/>
              </a:rPr>
              <a:t> – even though she already knew- that she was sorry.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Or you could use a comma.</a:t>
            </a:r>
          </a:p>
          <a:p>
            <a:pPr lvl="2"/>
            <a:r>
              <a:rPr lang="en-US" dirty="0" err="1" smtClean="0">
                <a:latin typeface="Marker Felt"/>
                <a:cs typeface="Marker Felt"/>
              </a:rPr>
              <a:t>Snooki</a:t>
            </a:r>
            <a:r>
              <a:rPr lang="en-US" dirty="0" smtClean="0">
                <a:latin typeface="Marker Felt"/>
                <a:cs typeface="Marker Felt"/>
              </a:rPr>
              <a:t> told </a:t>
            </a:r>
            <a:r>
              <a:rPr lang="en-US" dirty="0" err="1" smtClean="0">
                <a:latin typeface="Marker Felt"/>
                <a:cs typeface="Marker Felt"/>
              </a:rPr>
              <a:t>Sammi</a:t>
            </a:r>
            <a:r>
              <a:rPr lang="en-US" dirty="0" smtClean="0">
                <a:latin typeface="Marker Felt"/>
                <a:cs typeface="Marker Felt"/>
              </a:rPr>
              <a:t>, even though she already knew, that she was sorry.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PRACTICE MAKES PERFECT!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TURN TO PAGE 152</a:t>
            </a:r>
          </a:p>
          <a:p>
            <a:r>
              <a:rPr lang="en-US" dirty="0" smtClean="0">
                <a:latin typeface="Marker Felt"/>
                <a:cs typeface="Marker Felt"/>
              </a:rPr>
              <a:t>IDENTIFY PUNCTUATION PROBLEMS OF ALL 75 QUESTIONS</a:t>
            </a:r>
          </a:p>
          <a:p>
            <a:r>
              <a:rPr lang="en-US" dirty="0" smtClean="0">
                <a:latin typeface="Marker Felt"/>
                <a:cs typeface="Marker Felt"/>
              </a:rPr>
              <a:t>ELIMINATE INCORRECT ANSWERS</a:t>
            </a:r>
          </a:p>
          <a:p>
            <a:r>
              <a:rPr lang="en-US" dirty="0" smtClean="0">
                <a:latin typeface="Marker Felt"/>
                <a:cs typeface="Marker Felt"/>
              </a:rPr>
              <a:t>REVIEW ANSWERS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are meant to create a natural pause in a sentence</a:t>
            </a:r>
          </a:p>
          <a:p>
            <a:r>
              <a:rPr lang="en-US" dirty="0" smtClean="0">
                <a:latin typeface="Marker Felt"/>
                <a:cs typeface="Marker Felt"/>
              </a:rPr>
              <a:t>Most commonly tested punctuation mark on the act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WHEN DO WE USE COMMAS</a:t>
            </a:r>
            <a:r>
              <a:rPr lang="en-US" dirty="0">
                <a:latin typeface="Marker Felt"/>
                <a:cs typeface="Marker Felt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LIST</a:t>
            </a:r>
          </a:p>
          <a:p>
            <a:r>
              <a:rPr lang="en-US" dirty="0" smtClean="0">
                <a:latin typeface="Marker Felt"/>
                <a:cs typeface="Marker Felt"/>
              </a:rPr>
              <a:t>ADJECTIVES</a:t>
            </a:r>
          </a:p>
          <a:p>
            <a:r>
              <a:rPr lang="en-US" dirty="0" smtClean="0">
                <a:latin typeface="Marker Felt"/>
                <a:cs typeface="Marker Felt"/>
              </a:rPr>
              <a:t>INTRODUCTIONS</a:t>
            </a:r>
          </a:p>
          <a:p>
            <a:r>
              <a:rPr lang="en-US" dirty="0" smtClean="0">
                <a:latin typeface="Marker Felt"/>
                <a:cs typeface="Marker Felt"/>
              </a:rPr>
              <a:t>REMOVABLE PHRASES</a:t>
            </a:r>
          </a:p>
          <a:p>
            <a:r>
              <a:rPr lang="en-US" dirty="0" smtClean="0">
                <a:latin typeface="Marker Felt"/>
                <a:cs typeface="Marker Felt"/>
              </a:rPr>
              <a:t>CLAUSES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IN A LIST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LISTS OF THREE OR MORE ITEMS NEED COMMAS BETWEEN EACH ITEM</a:t>
            </a:r>
          </a:p>
          <a:p>
            <a:r>
              <a:rPr lang="en-US" dirty="0" smtClean="0">
                <a:latin typeface="Marker Felt"/>
                <a:cs typeface="Marker Felt"/>
              </a:rPr>
              <a:t>YOU MUST PUT A COMMA BEFORE AND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EXAMPLE:  </a:t>
            </a:r>
            <a:r>
              <a:rPr lang="en-US" dirty="0" err="1" smtClean="0">
                <a:latin typeface="Marker Felt"/>
                <a:cs typeface="Marker Felt"/>
              </a:rPr>
              <a:t>Snooki</a:t>
            </a:r>
            <a:r>
              <a:rPr lang="en-US" u="sng" dirty="0" smtClean="0"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J-Wow</a:t>
            </a:r>
            <a:r>
              <a:rPr lang="en-US" u="sng" dirty="0" smtClean="0"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and </a:t>
            </a:r>
            <a:r>
              <a:rPr lang="en-US" dirty="0" err="1" smtClean="0">
                <a:latin typeface="Marker Felt"/>
                <a:cs typeface="Marker Felt"/>
              </a:rPr>
              <a:t>Sammi</a:t>
            </a:r>
            <a:r>
              <a:rPr lang="en-US" dirty="0" smtClean="0">
                <a:latin typeface="Marker Felt"/>
                <a:cs typeface="Marker Felt"/>
              </a:rPr>
              <a:t> went to the beach this afternoon.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Marker Felt"/>
                <a:cs typeface="Marker Felt"/>
              </a:rPr>
              <a:t>I went to the store the gym and to school.</a:t>
            </a:r>
          </a:p>
          <a:p>
            <a:pPr>
              <a:buNone/>
            </a:pPr>
            <a:endParaRPr lang="en-US" dirty="0" smtClean="0">
              <a:latin typeface="Marker Felt"/>
              <a:cs typeface="Marker Felt"/>
            </a:endParaRPr>
          </a:p>
          <a:p>
            <a:pPr>
              <a:buNone/>
            </a:pPr>
            <a:endParaRPr lang="en-US" dirty="0" smtClean="0">
              <a:latin typeface="Marker Felt"/>
              <a:cs typeface="Marker Felt"/>
            </a:endParaRPr>
          </a:p>
          <a:p>
            <a:pPr>
              <a:buNone/>
            </a:pPr>
            <a:r>
              <a:rPr lang="en-US" dirty="0" smtClean="0">
                <a:latin typeface="Marker Felt"/>
                <a:cs typeface="Marker Felt"/>
              </a:rPr>
              <a:t>I had Tim Doug and Terry stay after school because they were late for class.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Where Do They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Marker Felt"/>
                <a:cs typeface="Marker Felt"/>
              </a:rPr>
              <a:t>I went to the store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the gym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and to school.</a:t>
            </a:r>
          </a:p>
          <a:p>
            <a:pPr>
              <a:buNone/>
            </a:pPr>
            <a:endParaRPr lang="en-US" dirty="0" smtClean="0">
              <a:latin typeface="Marker Felt"/>
              <a:cs typeface="Marker Felt"/>
            </a:endParaRPr>
          </a:p>
          <a:p>
            <a:pPr>
              <a:buNone/>
            </a:pPr>
            <a:endParaRPr lang="en-US" dirty="0" smtClean="0">
              <a:latin typeface="Marker Felt"/>
              <a:cs typeface="Marker Felt"/>
            </a:endParaRPr>
          </a:p>
          <a:p>
            <a:pPr>
              <a:buNone/>
            </a:pPr>
            <a:r>
              <a:rPr lang="en-US" dirty="0" smtClean="0">
                <a:latin typeface="Marker Felt"/>
                <a:cs typeface="Marker Felt"/>
              </a:rPr>
              <a:t>I had Tim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Doug</a:t>
            </a:r>
            <a:r>
              <a:rPr lang="en-US" dirty="0" smtClean="0">
                <a:solidFill>
                  <a:srgbClr val="FFFF00"/>
                </a:solidFill>
                <a:latin typeface="Marker Felt"/>
                <a:cs typeface="Marker Felt"/>
              </a:rPr>
              <a:t>,</a:t>
            </a:r>
            <a:r>
              <a:rPr lang="en-US" dirty="0" smtClean="0">
                <a:latin typeface="Marker Felt"/>
                <a:cs typeface="Marker Felt"/>
              </a:rPr>
              <a:t> and Terry stay after school because they were late for class.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COMMAS WITH ADJECTIVES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IF THERE ARE TWO OR MORE ADJECTIVES BEFORE A NOUN, YOU MUST PUT A COMMA BETWEEN THE TWO ADJECTIVES</a:t>
            </a:r>
          </a:p>
          <a:p>
            <a:endParaRPr lang="en-US" dirty="0" smtClean="0">
              <a:latin typeface="Marker Felt"/>
              <a:cs typeface="Marker Felt"/>
            </a:endParaRPr>
          </a:p>
          <a:p>
            <a:r>
              <a:rPr lang="en-US" dirty="0" smtClean="0">
                <a:latin typeface="Marker Felt"/>
                <a:cs typeface="Marker Felt"/>
              </a:rPr>
              <a:t>EXAMPLE:    The shiny, silver car is mine.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FFFF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1086</Words>
  <Application>Microsoft Macintosh PowerPoint</Application>
  <PresentationFormat>On-screen Show (4:3)</PresentationFormat>
  <Paragraphs>176</Paragraphs>
  <Slides>37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Document2!OLE_LINK1</vt:lpstr>
      <vt:lpstr>USAGE AND MECHANICS:  PUNCTUATION REVIEW</vt:lpstr>
      <vt:lpstr>What Is Usage/Mechanics?</vt:lpstr>
      <vt:lpstr>HELPFUL HINT!</vt:lpstr>
      <vt:lpstr>COMMAS!</vt:lpstr>
      <vt:lpstr>WHEN DO WE USE COMMAS?</vt:lpstr>
      <vt:lpstr>COMMAS IN A LIST</vt:lpstr>
      <vt:lpstr>Where Do They Go?</vt:lpstr>
      <vt:lpstr>Where Do They Go?</vt:lpstr>
      <vt:lpstr>COMMAS WITH ADJECTIVES</vt:lpstr>
      <vt:lpstr>WHERE DO THEY GO?</vt:lpstr>
      <vt:lpstr>WHERE DO THEY GO?</vt:lpstr>
      <vt:lpstr>COMMAS WITH INTRODUCTIONS</vt:lpstr>
      <vt:lpstr>WHERE DO THEY GO?</vt:lpstr>
      <vt:lpstr>WHERE DO THEY GO?</vt:lpstr>
      <vt:lpstr>COMMAS WITH PHRASES!</vt:lpstr>
      <vt:lpstr>COMMAS WITH PHRASES!</vt:lpstr>
      <vt:lpstr>TYPES OF CLAUSES</vt:lpstr>
      <vt:lpstr>COMMAS WITH CLAUSES</vt:lpstr>
      <vt:lpstr>Slide 19</vt:lpstr>
      <vt:lpstr>WHERE DO THEY GO?</vt:lpstr>
      <vt:lpstr>WHERE DO THEY GO?</vt:lpstr>
      <vt:lpstr>Practice Makes Perfect!</vt:lpstr>
      <vt:lpstr>THE COLONS</vt:lpstr>
      <vt:lpstr>THE COLONS</vt:lpstr>
      <vt:lpstr>THE COLONS</vt:lpstr>
      <vt:lpstr>PRACTICE MAKES PERFECT!</vt:lpstr>
      <vt:lpstr>APOSTROPHES</vt:lpstr>
      <vt:lpstr>APOSTROPHES</vt:lpstr>
      <vt:lpstr>IT’S VS. ITS</vt:lpstr>
      <vt:lpstr>FILL IT IN!</vt:lpstr>
      <vt:lpstr>FILL IT IN!</vt:lpstr>
      <vt:lpstr>THEY’RE VS. THEIR VS. THERE</vt:lpstr>
      <vt:lpstr>THEY’RE VS. THEIR VS. THERE</vt:lpstr>
      <vt:lpstr>FILL IT IN!</vt:lpstr>
      <vt:lpstr>FILL IT IN!</vt:lpstr>
      <vt:lpstr>Parentheses and Dashes</vt:lpstr>
      <vt:lpstr>PRACTICE MAKES PERFECT!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PUNCTUATION REVIEW</dc:title>
  <dc:creator>Amanda Ams</dc:creator>
  <cp:lastModifiedBy>Amanda Ams</cp:lastModifiedBy>
  <cp:revision>39</cp:revision>
  <dcterms:created xsi:type="dcterms:W3CDTF">2011-02-10T13:28:58Z</dcterms:created>
  <dcterms:modified xsi:type="dcterms:W3CDTF">2011-02-10T13:29:25Z</dcterms:modified>
</cp:coreProperties>
</file>